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382" r:id="rId2"/>
    <p:sldId id="392" r:id="rId3"/>
    <p:sldId id="256" r:id="rId4"/>
    <p:sldId id="386" r:id="rId5"/>
    <p:sldId id="388" r:id="rId6"/>
    <p:sldId id="394" r:id="rId7"/>
    <p:sldId id="333" r:id="rId8"/>
    <p:sldId id="334" r:id="rId9"/>
    <p:sldId id="335" r:id="rId10"/>
    <p:sldId id="336" r:id="rId11"/>
    <p:sldId id="337" r:id="rId12"/>
    <p:sldId id="338" r:id="rId13"/>
    <p:sldId id="344" r:id="rId14"/>
    <p:sldId id="354" r:id="rId15"/>
    <p:sldId id="399" r:id="rId16"/>
    <p:sldId id="381" r:id="rId1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44A9"/>
    <a:srgbClr val="009900"/>
    <a:srgbClr val="336600"/>
    <a:srgbClr val="FF6699"/>
    <a:srgbClr val="99CCFF"/>
    <a:srgbClr val="FFFF99"/>
    <a:srgbClr val="FF9999"/>
    <a:srgbClr val="00FFFF"/>
    <a:srgbClr val="FFFF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553" autoAdjust="0"/>
    <p:restoredTop sz="87432" autoAdjust="0"/>
  </p:normalViewPr>
  <p:slideViewPr>
    <p:cSldViewPr>
      <p:cViewPr varScale="1">
        <p:scale>
          <a:sx n="65" d="100"/>
          <a:sy n="65" d="100"/>
        </p:scale>
        <p:origin x="162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1D50E7B-6739-442F-820A-2E34B23CAB5A}" type="datetimeFigureOut">
              <a:rPr lang="fa-IR" smtClean="0"/>
              <a:pPr/>
              <a:t>5/10/1436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CFA8C3-BFEC-4F5E-BCF8-45A5596897F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1932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5578F67-EEEC-4F8B-990F-D4C074A284D1}" type="datetimeFigureOut">
              <a:rPr lang="fa-IR" smtClean="0"/>
              <a:pPr/>
              <a:t>5/10/1436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E70A1E3-9ECA-4CCC-99AF-700B2EC82F7C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22942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2EBB-7AF0-483D-8143-C098BC6EC71B}" type="datetimeFigureOut">
              <a:rPr lang="fa-IR" smtClean="0"/>
              <a:pPr/>
              <a:t>5/10/1436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A49D663-C34E-4C2D-9C59-35172761D37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2EBB-7AF0-483D-8143-C098BC6EC71B}" type="datetimeFigureOut">
              <a:rPr lang="fa-IR" smtClean="0"/>
              <a:pPr/>
              <a:t>5/10/1436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D663-C34E-4C2D-9C59-35172761D3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2EBB-7AF0-483D-8143-C098BC6EC71B}" type="datetimeFigureOut">
              <a:rPr lang="fa-IR" smtClean="0"/>
              <a:pPr/>
              <a:t>5/10/1436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D663-C34E-4C2D-9C59-35172761D3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2EBB-7AF0-483D-8143-C098BC6EC71B}" type="datetimeFigureOut">
              <a:rPr lang="fa-IR" smtClean="0"/>
              <a:pPr/>
              <a:t>5/10/1436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D663-C34E-4C2D-9C59-35172761D37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2EBB-7AF0-483D-8143-C098BC6EC71B}" type="datetimeFigureOut">
              <a:rPr lang="fa-IR" smtClean="0"/>
              <a:pPr/>
              <a:t>5/10/1436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a-I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A49D663-C34E-4C2D-9C59-35172761D3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2EBB-7AF0-483D-8143-C098BC6EC71B}" type="datetimeFigureOut">
              <a:rPr lang="fa-IR" smtClean="0"/>
              <a:pPr/>
              <a:t>5/10/1436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D663-C34E-4C2D-9C59-35172761D37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2EBB-7AF0-483D-8143-C098BC6EC71B}" type="datetimeFigureOut">
              <a:rPr lang="fa-IR" smtClean="0"/>
              <a:pPr/>
              <a:t>5/10/1436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D663-C34E-4C2D-9C59-35172761D37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2EBB-7AF0-483D-8143-C098BC6EC71B}" type="datetimeFigureOut">
              <a:rPr lang="fa-IR" smtClean="0"/>
              <a:pPr/>
              <a:t>5/10/1436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D663-C34E-4C2D-9C59-35172761D3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2EBB-7AF0-483D-8143-C098BC6EC71B}" type="datetimeFigureOut">
              <a:rPr lang="fa-IR" smtClean="0"/>
              <a:pPr/>
              <a:t>5/10/1436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D663-C34E-4C2D-9C59-35172761D3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2EBB-7AF0-483D-8143-C098BC6EC71B}" type="datetimeFigureOut">
              <a:rPr lang="fa-IR" smtClean="0"/>
              <a:pPr/>
              <a:t>5/10/1436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D663-C34E-4C2D-9C59-35172761D37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2EBB-7AF0-483D-8143-C098BC6EC71B}" type="datetimeFigureOut">
              <a:rPr lang="fa-IR" smtClean="0"/>
              <a:pPr/>
              <a:t>5/10/1436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A49D663-C34E-4C2D-9C59-35172761D37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0C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0372EBB-7AF0-483D-8143-C098BC6EC71B}" type="datetimeFigureOut">
              <a:rPr lang="fa-IR" smtClean="0"/>
              <a:pPr/>
              <a:t>5/10/1436</a:t>
            </a:fld>
            <a:endParaRPr lang="fa-I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a-IR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A49D663-C34E-4C2D-9C59-35172761D37A}" type="slidenum">
              <a:rPr lang="fa-IR" smtClean="0"/>
              <a:pPr/>
              <a:t>‹#›</a:t>
            </a:fld>
            <a:endParaRPr lang="fa-I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PICTURES\Beamellah\besellah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214810" y="0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fa-IR" b="1" dirty="0">
              <a:solidFill>
                <a:schemeClr val="tx1"/>
              </a:solidFill>
            </a:endParaRPr>
          </a:p>
        </p:txBody>
      </p:sp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2071670" y="1071546"/>
            <a:ext cx="5286412" cy="642943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درخواست مجدد آزمايش قند ناشتا در يك روز ديگر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>
            <a:endCxn id="18434" idx="0"/>
          </p:cNvCxnSpPr>
          <p:nvPr/>
        </p:nvCxnSpPr>
        <p:spPr>
          <a:xfrm rot="16200000" flipH="1">
            <a:off x="4590654" y="947324"/>
            <a:ext cx="213520" cy="349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642910" y="1928802"/>
            <a:ext cx="2286016" cy="714380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FBS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≥126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2571736" y="1857364"/>
            <a:ext cx="3214710" cy="785818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100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≤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FBS &lt; 126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5643570" y="1857364"/>
            <a:ext cx="2428892" cy="714380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FBS&lt;100 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428596" y="3357562"/>
            <a:ext cx="1657353" cy="1643074"/>
          </a:xfrm>
          <a:prstGeom prst="flowChartProcess">
            <a:avLst/>
          </a:prstGeom>
          <a:solidFill>
            <a:srgbClr val="FF0000"/>
          </a:solidFill>
          <a:ln w="82550" cmpd="tri">
            <a:solidFill>
              <a:srgbClr val="94363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ابتلا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به ديابت </a:t>
            </a:r>
            <a:endParaRPr kumimoji="0" lang="fa-I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2571736" y="3643314"/>
            <a:ext cx="2571768" cy="1143008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ورود به برنامه درماني افراد پره ديابتي    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428992" y="5214950"/>
            <a:ext cx="928694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</a:t>
            </a:r>
            <a:endParaRPr lang="fa-IR" b="1" dirty="0">
              <a:solidFill>
                <a:schemeClr val="tx1"/>
              </a:solidFill>
            </a:endParaRP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7000892" y="3071810"/>
            <a:ext cx="1857388" cy="500066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BMI&lt;25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5214942" y="3071811"/>
            <a:ext cx="1928826" cy="500065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BMI&gt;25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6000760" y="4043363"/>
            <a:ext cx="2286016" cy="2105025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a-I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 پايان غربالگري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    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مراجعه در نوبت بعدي غربالگري عمومي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10800000" flipV="1">
            <a:off x="1571604" y="1643050"/>
            <a:ext cx="500066" cy="250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4429126" y="1785926"/>
            <a:ext cx="14287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429520" y="1643050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8437" idx="3"/>
            <a:endCxn id="18441" idx="1"/>
          </p:cNvCxnSpPr>
          <p:nvPr/>
        </p:nvCxnSpPr>
        <p:spPr>
          <a:xfrm rot="5400000">
            <a:off x="6147208" y="2603891"/>
            <a:ext cx="500067" cy="435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8437" idx="3"/>
          </p:cNvCxnSpPr>
          <p:nvPr/>
        </p:nvCxnSpPr>
        <p:spPr>
          <a:xfrm rot="16200000" flipH="1">
            <a:off x="7108048" y="2078823"/>
            <a:ext cx="428630" cy="14144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3500430" y="314324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8435" idx="3"/>
          </p:cNvCxnSpPr>
          <p:nvPr/>
        </p:nvCxnSpPr>
        <p:spPr>
          <a:xfrm rot="5400000">
            <a:off x="1242989" y="2900359"/>
            <a:ext cx="571504" cy="57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8439" idx="2"/>
          </p:cNvCxnSpPr>
          <p:nvPr/>
        </p:nvCxnSpPr>
        <p:spPr>
          <a:xfrm rot="5400000">
            <a:off x="3679025" y="496491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8440" idx="3"/>
            <a:endCxn id="18442" idx="0"/>
          </p:cNvCxnSpPr>
          <p:nvPr/>
        </p:nvCxnSpPr>
        <p:spPr>
          <a:xfrm rot="5400000">
            <a:off x="7208065" y="3507580"/>
            <a:ext cx="471487" cy="6000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 flipV="1">
            <a:off x="5357818" y="3571876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Down Arrow 59"/>
          <p:cNvSpPr/>
          <p:nvPr/>
        </p:nvSpPr>
        <p:spPr>
          <a:xfrm>
            <a:off x="928662" y="5214950"/>
            <a:ext cx="857256" cy="1214446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4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4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8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84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84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84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184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nimBg="1"/>
      <p:bldP spid="18436" grpId="0" build="p" animBg="1"/>
      <p:bldP spid="18437" grpId="0" build="p" animBg="1"/>
      <p:bldP spid="18438" grpId="0" build="p" animBg="1"/>
      <p:bldP spid="18439" grpId="0" build="p" animBg="1"/>
      <p:bldP spid="15" grpId="0" build="p" animBg="1"/>
      <p:bldP spid="18440" grpId="0" build="p" animBg="1"/>
      <p:bldP spid="18441" grpId="0" build="p" animBg="1"/>
      <p:bldP spid="18442" grpId="0" build="p" animBg="1"/>
      <p:bldP spid="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714348" y="857232"/>
            <a:ext cx="2143140" cy="1285884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آيا دچار عوارض ديابت است؟</a:t>
            </a:r>
            <a:endParaRPr kumimoji="0" lang="fa-I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20" y="2143116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a-IR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B Nazanin" pitchFamily="2" charset="-78"/>
              </a:rPr>
              <a:t>خير</a:t>
            </a:r>
            <a:endParaRPr lang="fa-IR" dirty="0">
              <a:solidFill>
                <a:schemeClr val="bg1"/>
              </a:solidFill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5720" y="3429000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خير</a:t>
            </a:r>
            <a:endParaRPr lang="fa-IR" dirty="0">
              <a:solidFill>
                <a:schemeClr val="bg1"/>
              </a:solidFill>
              <a:cs typeface="B Nazanin" pitchFamily="2" charset="-78"/>
            </a:endParaRPr>
          </a:p>
        </p:txBody>
      </p:sp>
      <p:cxnSp>
        <p:nvCxnSpPr>
          <p:cNvPr id="29" name="Straight Arrow Connector 28"/>
          <p:cNvCxnSpPr>
            <a:stCxn id="19458" idx="2"/>
            <a:endCxn id="19462" idx="0"/>
          </p:cNvCxnSpPr>
          <p:nvPr/>
        </p:nvCxnSpPr>
        <p:spPr>
          <a:xfrm rot="5400000">
            <a:off x="1625183" y="2268133"/>
            <a:ext cx="28575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9462" idx="3"/>
            <a:endCxn id="56" idx="1"/>
          </p:cNvCxnSpPr>
          <p:nvPr/>
        </p:nvCxnSpPr>
        <p:spPr>
          <a:xfrm flipV="1">
            <a:off x="2857488" y="2786058"/>
            <a:ext cx="3857652" cy="385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428596" y="4357694"/>
            <a:ext cx="2928958" cy="2295544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شروع درمان (رژيم غذائي و ورزش و در صورت نياز داروهاي خوراكي )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fa-IR" sz="1600" b="1" dirty="0" smtClean="0">
                <a:latin typeface="Calibri" pitchFamily="34" charset="0"/>
                <a:ea typeface="Arial" pitchFamily="34" charset="0"/>
                <a:cs typeface="B Nazanin" pitchFamily="2" charset="-78"/>
              </a:rPr>
              <a:t>آموزش مدون ديابت</a:t>
            </a:r>
            <a:endParaRPr kumimoji="0" lang="fa-I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 Nazanin" pitchFamily="2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مشاوره تغذيه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fa-IR" sz="1600" b="1" dirty="0" smtClean="0">
                <a:latin typeface="Calibri" pitchFamily="34" charset="0"/>
                <a:ea typeface="Arial" pitchFamily="34" charset="0"/>
                <a:cs typeface="B Nazanin" pitchFamily="2" charset="-78"/>
              </a:rPr>
              <a:t>مشاوره </a:t>
            </a: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پرستاري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بررسي عوارض ديابت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Straight Arrow Connector 39"/>
          <p:cNvCxnSpPr>
            <a:stCxn id="19462" idx="2"/>
          </p:cNvCxnSpPr>
          <p:nvPr/>
        </p:nvCxnSpPr>
        <p:spPr>
          <a:xfrm rot="16200000" flipH="1">
            <a:off x="1582314" y="4082652"/>
            <a:ext cx="371489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642910" y="2428868"/>
            <a:ext cx="2214578" cy="1485900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آیا نياز به اقدامات تخصصي دارد؟</a:t>
            </a:r>
            <a:endParaRPr kumimoji="0" lang="fa-I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3643306" y="4929198"/>
            <a:ext cx="3000396" cy="1143008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آیا بیمار کاملاً تحت کنترل است؟</a:t>
            </a:r>
            <a:endParaRPr kumimoji="0" lang="fa-I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3214678" y="1071546"/>
            <a:ext cx="2857520" cy="1071570"/>
          </a:xfrm>
          <a:prstGeom prst="flowChartProcess">
            <a:avLst/>
          </a:prstGeom>
          <a:solidFill>
            <a:srgbClr val="00FFFF"/>
          </a:solidFill>
          <a:ln w="57150" cmpd="thickThin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سطح 2</a:t>
            </a: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fa-IR" sz="1600" b="1" dirty="0" smtClean="0">
                <a:latin typeface="Calibri" pitchFamily="34" charset="0"/>
                <a:cs typeface="B Nazanin" pitchFamily="2" charset="-78"/>
              </a:rPr>
              <a:t>بیمارستان و یا ک</a:t>
            </a: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B Nazanin" pitchFamily="2" charset="-78"/>
              </a:rPr>
              <a:t>لینیک های ویزه</a:t>
            </a:r>
            <a:endParaRPr kumimoji="0" lang="fa-I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Down Arrow 52"/>
          <p:cNvSpPr/>
          <p:nvPr/>
        </p:nvSpPr>
        <p:spPr>
          <a:xfrm>
            <a:off x="4214810" y="0"/>
            <a:ext cx="85725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6" name="AutoShape 7"/>
          <p:cNvSpPr>
            <a:spLocks noChangeArrowheads="1"/>
          </p:cNvSpPr>
          <p:nvPr/>
        </p:nvSpPr>
        <p:spPr bwMode="auto">
          <a:xfrm>
            <a:off x="6715140" y="1785926"/>
            <a:ext cx="2071702" cy="2000264"/>
          </a:xfrm>
          <a:prstGeom prst="flowChartDecision">
            <a:avLst/>
          </a:prstGeom>
          <a:solidFill>
            <a:srgbClr val="FF9999"/>
          </a:solidFill>
          <a:ln w="9525">
            <a:solidFill>
              <a:srgbClr val="FFFF00"/>
            </a:solidFill>
            <a:miter lim="800000"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سطح 3 فوق تخصصی</a:t>
            </a:r>
            <a:endParaRPr kumimoji="0" lang="fa-I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8" name="Straight Arrow Connector 57"/>
          <p:cNvCxnSpPr>
            <a:endCxn id="56" idx="1"/>
          </p:cNvCxnSpPr>
          <p:nvPr/>
        </p:nvCxnSpPr>
        <p:spPr>
          <a:xfrm flipV="1">
            <a:off x="3357554" y="2786058"/>
            <a:ext cx="3357586" cy="2571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4857752" y="5214950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a-IR" b="1" dirty="0">
                <a:solidFill>
                  <a:schemeClr val="bg1"/>
                </a:solidFill>
                <a:cs typeface="B Nazanin" pitchFamily="2" charset="-78"/>
              </a:rPr>
              <a:t>بلي</a:t>
            </a:r>
            <a:endParaRPr lang="fa-IR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643306" y="4214818"/>
            <a:ext cx="571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a-IR" b="1" dirty="0">
                <a:solidFill>
                  <a:schemeClr val="bg1"/>
                </a:solidFill>
                <a:cs typeface="B Nazanin" pitchFamily="2" charset="-78"/>
              </a:rPr>
              <a:t>خير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643174" y="2500306"/>
            <a:ext cx="714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B Nazanin" pitchFamily="2" charset="-78"/>
              </a:rPr>
              <a:t>بلي</a:t>
            </a:r>
            <a:endParaRPr lang="fa-IR" dirty="0">
              <a:solidFill>
                <a:schemeClr val="bg1"/>
              </a:solidFill>
            </a:endParaRPr>
          </a:p>
        </p:txBody>
      </p:sp>
      <p:sp>
        <p:nvSpPr>
          <p:cNvPr id="19468" name="AutoShape 12"/>
          <p:cNvSpPr>
            <a:spLocks noChangeArrowheads="1"/>
          </p:cNvSpPr>
          <p:nvPr/>
        </p:nvSpPr>
        <p:spPr bwMode="auto">
          <a:xfrm>
            <a:off x="5214942" y="3929066"/>
            <a:ext cx="2000264" cy="1000132"/>
          </a:xfrm>
          <a:prstGeom prst="flowChartProcess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ادامه درمان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3357554" y="4572008"/>
            <a:ext cx="178595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ight Arrow 20"/>
          <p:cNvSpPr/>
          <p:nvPr/>
        </p:nvSpPr>
        <p:spPr>
          <a:xfrm>
            <a:off x="7215206" y="4500570"/>
            <a:ext cx="571504" cy="428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" name="Rectangle 25"/>
          <p:cNvSpPr/>
          <p:nvPr/>
        </p:nvSpPr>
        <p:spPr>
          <a:xfrm>
            <a:off x="8001024" y="4286256"/>
            <a:ext cx="914400" cy="2271722"/>
          </a:xfrm>
          <a:prstGeom prst="rect">
            <a:avLst/>
          </a:prstGeom>
          <a:solidFill>
            <a:srgbClr val="DC44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</a:rPr>
              <a:t>سطح 1</a:t>
            </a:r>
            <a:endParaRPr lang="fa-IR" sz="2400" b="1" dirty="0">
              <a:solidFill>
                <a:schemeClr val="tx1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8215338" y="3214686"/>
            <a:ext cx="428628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" name="Rectangle 27"/>
          <p:cNvSpPr/>
          <p:nvPr/>
        </p:nvSpPr>
        <p:spPr>
          <a:xfrm>
            <a:off x="4357686" y="4643446"/>
            <a:ext cx="5857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B Nazanin" pitchFamily="2" charset="-78"/>
              </a:rPr>
              <a:t>بلي</a:t>
            </a:r>
            <a:endParaRPr lang="fa-I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4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4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94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946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animBg="1"/>
      <p:bldP spid="6" grpId="0" build="p"/>
      <p:bldP spid="8" grpId="0" build="p"/>
      <p:bldP spid="19461" grpId="0" build="p" animBg="1"/>
      <p:bldP spid="19462" grpId="0" build="p" animBg="1"/>
      <p:bldP spid="19463" grpId="0" build="p" animBg="1"/>
      <p:bldP spid="56" grpId="0" build="p" animBg="1"/>
      <p:bldP spid="60" grpId="0" build="p"/>
      <p:bldP spid="61" grpId="0" build="p"/>
      <p:bldP spid="68" grpId="0" build="p"/>
      <p:bldP spid="19468" grpId="0" build="p" animBg="1"/>
      <p:bldP spid="21" grpId="0" animBg="1"/>
      <p:bldP spid="26" grpId="0" build="p" animBg="1"/>
      <p:bldP spid="27" grpId="0" animBg="1"/>
      <p:bldP spid="2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000496" y="0"/>
            <a:ext cx="1271590" cy="121442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</a:t>
            </a:r>
            <a:endParaRPr lang="fa-IR" sz="2000" b="1" dirty="0">
              <a:solidFill>
                <a:schemeClr val="tx1"/>
              </a:solidFill>
            </a:endParaRPr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1500166" y="2214554"/>
            <a:ext cx="1571636" cy="1785950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endParaRPr kumimoji="0" lang="fa-I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 Nazanin" pitchFamily="2" charset="-78"/>
            </a:endParaRP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اختلالات کلیوی 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fa-IR" sz="2000" dirty="0" smtClean="0">
                <a:latin typeface="Calibri" pitchFamily="34" charset="0"/>
                <a:ea typeface="Arial" pitchFamily="34" charset="0"/>
                <a:cs typeface="B Nazanin" pitchFamily="2" charset="-78"/>
              </a:rPr>
              <a:t>(با و یا بدون ابتلا به دیابت)</a:t>
            </a:r>
            <a:endParaRPr lang="fa-IR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3786182" y="2214554"/>
            <a:ext cx="1571636" cy="1785950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endParaRPr kumimoji="0" lang="fa-I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 Nazanin" pitchFamily="2" charset="-78"/>
            </a:endParaRP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فشارخون بالا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 smtClean="0">
                <a:latin typeface="Calibri" pitchFamily="34" charset="0"/>
                <a:ea typeface="Arial" pitchFamily="34" charset="0"/>
                <a:cs typeface="B Nazanin" pitchFamily="2" charset="-78"/>
              </a:rPr>
              <a:t>(با و یا بدون ابتلا به دیابت)</a:t>
            </a:r>
            <a:endParaRPr kumimoji="0" lang="fa-IR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00034" y="4714884"/>
            <a:ext cx="2071702" cy="642942"/>
          </a:xfrm>
          <a:prstGeom prst="flowChartProcess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بررسی توسط نفرولوژیست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Arrow Connector 9"/>
          <p:cNvCxnSpPr>
            <a:stCxn id="2" idx="4"/>
          </p:cNvCxnSpPr>
          <p:nvPr/>
        </p:nvCxnSpPr>
        <p:spPr>
          <a:xfrm rot="16200000" flipH="1">
            <a:off x="5282806" y="567906"/>
            <a:ext cx="1000134" cy="2293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" idx="4"/>
          </p:cNvCxnSpPr>
          <p:nvPr/>
        </p:nvCxnSpPr>
        <p:spPr>
          <a:xfrm rot="5400000">
            <a:off x="2925353" y="432178"/>
            <a:ext cx="928695" cy="24931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" idx="4"/>
          </p:cNvCxnSpPr>
          <p:nvPr/>
        </p:nvCxnSpPr>
        <p:spPr>
          <a:xfrm rot="16200000" flipH="1">
            <a:off x="4211236" y="1639476"/>
            <a:ext cx="857258" cy="71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6" name="AutoShape 8"/>
          <p:cNvSpPr>
            <a:spLocks noChangeArrowheads="1"/>
          </p:cNvSpPr>
          <p:nvPr/>
        </p:nvSpPr>
        <p:spPr bwMode="auto">
          <a:xfrm>
            <a:off x="3071802" y="4572008"/>
            <a:ext cx="4786346" cy="2071702"/>
          </a:xfrm>
          <a:prstGeom prst="flowChartProcess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آغاز درمان غیر داروئی و داروئی توام بر اساس دستورالعمل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§"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آموزش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§"/>
            </a:pPr>
            <a:r>
              <a:rPr lang="fa-IR" sz="2000" b="1" dirty="0" smtClean="0">
                <a:latin typeface="Calibri" pitchFamily="34" charset="0"/>
                <a:ea typeface="Arial" pitchFamily="34" charset="0"/>
                <a:cs typeface="B Nazanin" pitchFamily="2" charset="-78"/>
              </a:rPr>
              <a:t>تصحيح روش زندگي</a:t>
            </a:r>
            <a:endParaRPr kumimoji="0" lang="fa-I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 Nazanin" pitchFamily="2" charset="-78"/>
            </a:endParaRPr>
          </a:p>
          <a:p>
            <a:pPr algn="ctr" fontAlgn="base"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§"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 بررسیهاي تخصصی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0" name="Straight Arrow Connector 109"/>
          <p:cNvCxnSpPr/>
          <p:nvPr/>
        </p:nvCxnSpPr>
        <p:spPr>
          <a:xfrm rot="5400000">
            <a:off x="1678762" y="4107662"/>
            <a:ext cx="642943" cy="4286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32771" idx="2"/>
          </p:cNvCxnSpPr>
          <p:nvPr/>
        </p:nvCxnSpPr>
        <p:spPr>
          <a:xfrm rot="16200000" flipH="1">
            <a:off x="3536149" y="2750339"/>
            <a:ext cx="500066" cy="3000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rot="16200000" flipH="1">
            <a:off x="4697017" y="3804050"/>
            <a:ext cx="428628" cy="821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rot="5400000">
            <a:off x="5715005" y="3714755"/>
            <a:ext cx="428631" cy="1143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utoShape 5"/>
          <p:cNvSpPr>
            <a:spLocks noChangeArrowheads="1"/>
          </p:cNvSpPr>
          <p:nvPr/>
        </p:nvSpPr>
        <p:spPr bwMode="auto">
          <a:xfrm>
            <a:off x="6215074" y="2285992"/>
            <a:ext cx="1571636" cy="1785950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endParaRPr kumimoji="0" lang="fa-I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 Nazanin" pitchFamily="2" charset="-78"/>
            </a:endParaRP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دیسلیپیدمی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fa-IR" sz="2000" dirty="0" smtClean="0">
                <a:latin typeface="Calibri" pitchFamily="34" charset="0"/>
                <a:ea typeface="Arial" pitchFamily="34" charset="0"/>
                <a:cs typeface="B Nazanin" pitchFamily="2" charset="-78"/>
              </a:rPr>
              <a:t>(با و یا بدون ابتلا به دیابت)</a:t>
            </a:r>
            <a:endParaRPr lang="fa-IR" sz="2000" dirty="0" smtClean="0"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1285852" y="5429264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" name="Rectangle 18"/>
          <p:cNvSpPr/>
          <p:nvPr/>
        </p:nvSpPr>
        <p:spPr>
          <a:xfrm>
            <a:off x="500034" y="5943600"/>
            <a:ext cx="2071702" cy="557234"/>
          </a:xfrm>
          <a:prstGeom prst="rect">
            <a:avLst/>
          </a:prstGeom>
          <a:solidFill>
            <a:srgbClr val="DC44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/>
              <a:t>سطح 1</a:t>
            </a:r>
            <a:endParaRPr lang="fa-I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27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2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2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27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277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27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277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nimBg="1"/>
      <p:bldP spid="32773" grpId="0" build="p" animBg="1"/>
      <p:bldP spid="32774" grpId="0" build="p" animBg="1"/>
      <p:bldP spid="32776" grpId="0" build="p" animBg="1"/>
      <p:bldP spid="29" grpId="0" build="p" animBg="1"/>
      <p:bldP spid="18" grpId="0" animBg="1"/>
      <p:bldP spid="19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58246" cy="1214422"/>
          </a:xfrm>
        </p:spPr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>تیم های اجرائی برنامه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447800"/>
            <a:ext cx="8501122" cy="4572000"/>
          </a:xfrm>
        </p:spPr>
        <p:txBody>
          <a:bodyPr>
            <a:normAutofit/>
          </a:bodyPr>
          <a:lstStyle/>
          <a:p>
            <a:pPr lvl="0"/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تیم اجرائی دانشگاهی </a:t>
            </a:r>
            <a:r>
              <a:rPr lang="fa-IR" dirty="0" smtClean="0">
                <a:solidFill>
                  <a:schemeClr val="bg1"/>
                </a:solidFill>
                <a:cs typeface="B Nazanin" pitchFamily="2" charset="-78"/>
              </a:rPr>
              <a:t>( رئیس دانشگاه، معاون بهداشتی، معاون درمان، کارشناس برنامه، امور آزمایشگاه ها و ...)</a:t>
            </a:r>
            <a:endParaRPr lang="en-US" dirty="0" smtClean="0">
              <a:solidFill>
                <a:schemeClr val="bg1"/>
              </a:solidFill>
              <a:cs typeface="B Nazanin" pitchFamily="2" charset="-78"/>
            </a:endParaRPr>
          </a:p>
          <a:p>
            <a:pPr lvl="0"/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تیم غربالگری و بیماریابی </a:t>
            </a:r>
            <a:r>
              <a:rPr lang="fa-IR" dirty="0" smtClean="0">
                <a:solidFill>
                  <a:schemeClr val="bg1"/>
                </a:solidFill>
                <a:cs typeface="B Nazanin" pitchFamily="2" charset="-78"/>
              </a:rPr>
              <a:t>(کارشناس مراقب سلامت،بهورز، کاردان، ماما و ...)</a:t>
            </a:r>
            <a:endParaRPr lang="en-US" dirty="0" smtClean="0">
              <a:solidFill>
                <a:schemeClr val="bg1"/>
              </a:solidFill>
              <a:cs typeface="B Nazanin" pitchFamily="2" charset="-78"/>
            </a:endParaRPr>
          </a:p>
          <a:p>
            <a:pPr lvl="0"/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تیم مراقبت های پزشکی </a:t>
            </a:r>
            <a:r>
              <a:rPr lang="fa-IR" dirty="0" smtClean="0">
                <a:solidFill>
                  <a:schemeClr val="bg1"/>
                </a:solidFill>
                <a:cs typeface="B Nazanin" pitchFamily="2" charset="-78"/>
              </a:rPr>
              <a:t>(پزشکان عمومی و متخصص، پرستار، کارشناس تغذیه، دیگر گروه های تخصصی )</a:t>
            </a:r>
            <a:endParaRPr lang="en-US" dirty="0" smtClean="0">
              <a:solidFill>
                <a:schemeClr val="bg1"/>
              </a:solidFill>
              <a:cs typeface="B Nazanin" pitchFamily="2" charset="-78"/>
            </a:endParaRPr>
          </a:p>
          <a:p>
            <a:pPr lvl="0"/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تیم پیگیری </a:t>
            </a:r>
            <a:r>
              <a:rPr lang="fa-IR" dirty="0" smtClean="0">
                <a:solidFill>
                  <a:schemeClr val="bg1"/>
                </a:solidFill>
                <a:cs typeface="B Nazanin" pitchFamily="2" charset="-78"/>
              </a:rPr>
              <a:t>(کارشناس مراقب سلامت، منشی، پرستار و ...)</a:t>
            </a:r>
            <a:endParaRPr lang="en-US" dirty="0" smtClean="0">
              <a:solidFill>
                <a:schemeClr val="bg1"/>
              </a:solidFill>
              <a:cs typeface="B Nazanin" pitchFamily="2" charset="-78"/>
            </a:endParaRPr>
          </a:p>
          <a:p>
            <a:pPr lvl="0"/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تیم نظارتی </a:t>
            </a:r>
            <a:r>
              <a:rPr lang="fa-IR" dirty="0" smtClean="0">
                <a:solidFill>
                  <a:schemeClr val="bg1"/>
                </a:solidFill>
                <a:cs typeface="B Nazanin" pitchFamily="2" charset="-78"/>
              </a:rPr>
              <a:t>( ستاد وزارتخانه،، رئیس دانشگاه، معاون بهداشتی، معاون درمان، کارشناس برنامه، امور آزمایشگاه ها و ...)</a:t>
            </a:r>
            <a:endParaRPr lang="en-US" dirty="0" smtClean="0">
              <a:solidFill>
                <a:schemeClr val="bg1"/>
              </a:solidFill>
              <a:cs typeface="B Nazanin" pitchFamily="2" charset="-78"/>
            </a:endParaRPr>
          </a:p>
          <a:p>
            <a:pPr lvl="0"/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تیم حمایتی و مددکاری </a:t>
            </a:r>
            <a:r>
              <a:rPr lang="fa-IR" dirty="0" smtClean="0">
                <a:solidFill>
                  <a:schemeClr val="bg1"/>
                </a:solidFill>
                <a:cs typeface="B Nazanin" pitchFamily="2" charset="-78"/>
              </a:rPr>
              <a:t>(پرستار، مددکار، کمیته امداد، سازمان های دولتی و خیریه، انجمن ها و </a:t>
            </a:r>
            <a:r>
              <a:rPr lang="en-US" dirty="0" smtClean="0">
                <a:solidFill>
                  <a:schemeClr val="bg1"/>
                </a:solidFill>
                <a:cs typeface="B Nazanin" pitchFamily="2" charset="-78"/>
              </a:rPr>
              <a:t>NGO</a:t>
            </a:r>
            <a:r>
              <a:rPr lang="fa-IR" dirty="0" smtClean="0">
                <a:solidFill>
                  <a:schemeClr val="bg1"/>
                </a:solidFill>
                <a:cs typeface="B Nazanin" pitchFamily="2" charset="-78"/>
              </a:rPr>
              <a:t> ها)</a:t>
            </a:r>
            <a:endParaRPr lang="en-US" dirty="0" smtClean="0">
              <a:solidFill>
                <a:schemeClr val="bg1"/>
              </a:solidFill>
              <a:cs typeface="B Nazanin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14356"/>
            <a:ext cx="7772400" cy="571504"/>
          </a:xfrm>
        </p:spPr>
        <p:txBody>
          <a:bodyPr>
            <a:normAutofit fontScale="90000"/>
          </a:bodyPr>
          <a:lstStyle/>
          <a:p>
            <a:pPr lvl="0" algn="r"/>
            <a:r>
              <a:rPr lang="fa-IR" b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B Titr" pitchFamily="2" charset="-78"/>
              </a:rPr>
              <a:t/>
            </a:r>
            <a:br>
              <a:rPr lang="fa-IR" b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B Titr" pitchFamily="2" charset="-78"/>
              </a:rPr>
            </a:br>
            <a:r>
              <a:rPr lang="fa-IR" b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B Titr" pitchFamily="2" charset="-78"/>
              </a:rPr>
              <a:t/>
            </a:r>
            <a:br>
              <a:rPr lang="fa-IR" b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B Titr" pitchFamily="2" charset="-78"/>
              </a:rPr>
            </a:br>
            <a:r>
              <a:rPr lang="fa-IR" b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B Titr" pitchFamily="2" charset="-78"/>
              </a:rPr>
              <a:t/>
            </a:r>
            <a:br>
              <a:rPr lang="fa-IR" b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B Titr" pitchFamily="2" charset="-78"/>
              </a:rPr>
            </a:br>
            <a:r>
              <a:rPr lang="fa-IR" b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B Titr" pitchFamily="2" charset="-78"/>
              </a:rPr>
              <a:t/>
            </a:r>
            <a:br>
              <a:rPr lang="fa-IR" b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B Titr" pitchFamily="2" charset="-78"/>
              </a:rPr>
            </a:br>
            <a:r>
              <a:rPr lang="fa-IR" b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B Titr" pitchFamily="2" charset="-78"/>
              </a:rPr>
              <a:t/>
            </a:r>
            <a:br>
              <a:rPr lang="fa-IR" b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B Titr" pitchFamily="2" charset="-78"/>
              </a:rPr>
            </a:br>
            <a:r>
              <a:rPr lang="fa-IR" b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B Titr" pitchFamily="2" charset="-78"/>
              </a:rPr>
              <a:t/>
            </a:r>
            <a:br>
              <a:rPr lang="fa-IR" b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B Titr" pitchFamily="2" charset="-78"/>
              </a:rPr>
            </a:br>
            <a:r>
              <a:rPr lang="fa-IR" b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B Titr" pitchFamily="2" charset="-78"/>
              </a:rPr>
              <a:t>پايش و ارزشيابي نحوه اجراي برنامه</a:t>
            </a:r>
            <a:r>
              <a:rPr lang="fa-IR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a-IR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285860"/>
            <a:ext cx="8143932" cy="5572140"/>
          </a:xfrm>
        </p:spPr>
        <p:txBody>
          <a:bodyPr/>
          <a:lstStyle/>
          <a:p>
            <a:pPr algn="justLow"/>
            <a:r>
              <a:rPr lang="fa-IR" sz="3200" b="1" dirty="0" smtClean="0">
                <a:solidFill>
                  <a:schemeClr val="bg1"/>
                </a:solidFill>
                <a:cs typeface="B Nazanin" pitchFamily="2" charset="-78"/>
              </a:rPr>
              <a:t>مسئولین اجرائی برنامه در سطح ستاد و دانشگاه با استفاده از چك ليست به حسن اجرای برنامه در سطوح پایینی خود نظارت داشته و نتایج آن را به مسئولین مافوق ارائه می دهند.</a:t>
            </a:r>
          </a:p>
          <a:p>
            <a:pPr algn="justLow">
              <a:buNone/>
            </a:pPr>
            <a:endParaRPr lang="fa-IR" sz="3200" b="1" dirty="0" smtClean="0">
              <a:solidFill>
                <a:schemeClr val="bg1"/>
              </a:solidFill>
              <a:cs typeface="B Nazanin" pitchFamily="2" charset="-78"/>
            </a:endParaRPr>
          </a:p>
          <a:p>
            <a:pPr lvl="0" algn="justLow"/>
            <a:r>
              <a:rPr lang="fa-IR" sz="3200" b="1" dirty="0" smtClean="0">
                <a:solidFill>
                  <a:schemeClr val="bg1"/>
                </a:solidFill>
                <a:cs typeface="B Nazanin" pitchFamily="2" charset="-78"/>
              </a:rPr>
              <a:t>ارزشیابی روند کلی اجرای برنامه توسط </a:t>
            </a:r>
            <a:r>
              <a:rPr lang="en-US" sz="3200" b="1" dirty="0" smtClean="0">
                <a:solidFill>
                  <a:schemeClr val="bg1"/>
                </a:solidFill>
                <a:cs typeface="B Nazanin" pitchFamily="2" charset="-78"/>
              </a:rPr>
              <a:t>survey</a:t>
            </a:r>
            <a:endParaRPr lang="fa-IR" sz="3200" b="1" dirty="0" smtClean="0">
              <a:solidFill>
                <a:schemeClr val="bg1"/>
              </a:solidFill>
              <a:cs typeface="B Nazanin" pitchFamily="2" charset="-78"/>
            </a:endParaRPr>
          </a:p>
          <a:p>
            <a:pPr lvl="0" algn="justLow">
              <a:buNone/>
            </a:pPr>
            <a:endParaRPr lang="en-US" sz="3200" b="1" dirty="0" smtClean="0">
              <a:solidFill>
                <a:schemeClr val="bg1"/>
              </a:solidFill>
              <a:cs typeface="B Nazanin" pitchFamily="2" charset="-78"/>
            </a:endParaRPr>
          </a:p>
          <a:p>
            <a:pPr lvl="0" algn="justLow"/>
            <a:r>
              <a:rPr lang="fa-IR" sz="3200" b="1" dirty="0" smtClean="0">
                <a:solidFill>
                  <a:schemeClr val="bg1"/>
                </a:solidFill>
                <a:cs typeface="B Nazanin" pitchFamily="2" charset="-78"/>
              </a:rPr>
              <a:t>ارزشیابی </a:t>
            </a:r>
            <a:r>
              <a:rPr lang="en-US" sz="3200" b="1" dirty="0" smtClean="0">
                <a:solidFill>
                  <a:schemeClr val="bg1"/>
                </a:solidFill>
                <a:cs typeface="B Nazanin" pitchFamily="2" charset="-78"/>
              </a:rPr>
              <a:t>outcome </a:t>
            </a:r>
            <a:r>
              <a:rPr lang="fa-IR" sz="3200" b="1" dirty="0" smtClean="0">
                <a:solidFill>
                  <a:schemeClr val="bg1"/>
                </a:solidFill>
                <a:cs typeface="B Nazanin" pitchFamily="2" charset="-78"/>
              </a:rPr>
              <a:t> برنامه بر اساس میزان متوسط</a:t>
            </a:r>
            <a:r>
              <a:rPr lang="en-US" sz="3200" b="1" dirty="0" smtClean="0">
                <a:solidFill>
                  <a:schemeClr val="bg1"/>
                </a:solidFill>
                <a:cs typeface="B Nazanin" pitchFamily="2" charset="-78"/>
              </a:rPr>
              <a:t>HbA</a:t>
            </a:r>
            <a:r>
              <a:rPr lang="en-US" sz="3200" b="1" baseline="-25000" dirty="0" smtClean="0">
                <a:solidFill>
                  <a:schemeClr val="bg1"/>
                </a:solidFill>
                <a:cs typeface="B Nazanin" pitchFamily="2" charset="-78"/>
              </a:rPr>
              <a:t>1</a:t>
            </a:r>
            <a:r>
              <a:rPr lang="en-US" sz="3200" b="1" dirty="0" smtClean="0">
                <a:solidFill>
                  <a:schemeClr val="bg1"/>
                </a:solidFill>
                <a:cs typeface="B Nazanin" pitchFamily="2" charset="-78"/>
              </a:rPr>
              <a:t>c </a:t>
            </a:r>
            <a:r>
              <a:rPr lang="fa-IR" sz="3200" b="1" dirty="0" smtClean="0">
                <a:solidFill>
                  <a:schemeClr val="bg1"/>
                </a:solidFill>
                <a:cs typeface="B Nazanin" pitchFamily="2" charset="-78"/>
              </a:rPr>
              <a:t> بيماران تحت مراقبت</a:t>
            </a:r>
            <a:endParaRPr lang="en-US" sz="3200" b="1" dirty="0" smtClean="0">
              <a:solidFill>
                <a:schemeClr val="bg1"/>
              </a:solidFill>
              <a:cs typeface="B Nazanin" pitchFamily="2" charset="-78"/>
            </a:endParaRPr>
          </a:p>
          <a:p>
            <a:pPr lvl="1"/>
            <a:endParaRPr lang="fa-IR" dirty="0" smtClean="0"/>
          </a:p>
          <a:p>
            <a:pPr lvl="0"/>
            <a:endParaRPr lang="en-US" b="1" dirty="0" smtClean="0"/>
          </a:p>
          <a:p>
            <a:endParaRPr lang="fa-IR" dirty="0" smtClean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357430"/>
            <a:ext cx="7772400" cy="366237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a-IR" sz="5400" dirty="0" smtClean="0">
                <a:solidFill>
                  <a:srgbClr val="FFFF00"/>
                </a:solidFill>
                <a:cs typeface="B Titr" pitchFamily="2" charset="-78"/>
              </a:rPr>
              <a:t>دست در دست هم دهیم به مهر</a:t>
            </a:r>
          </a:p>
          <a:p>
            <a:pPr algn="ctr">
              <a:buNone/>
            </a:pPr>
            <a:r>
              <a:rPr lang="fa-IR" sz="5400" dirty="0" smtClean="0">
                <a:solidFill>
                  <a:srgbClr val="FFFF00"/>
                </a:solidFill>
                <a:cs typeface="B Titr" pitchFamily="2" charset="-78"/>
              </a:rPr>
              <a:t>میهن خویش را کنیم آباد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algn="r" rtl="1" eaLnBrk="1" hangingPunct="1">
              <a:buClr>
                <a:srgbClr val="336600"/>
              </a:buClr>
              <a:buFontTx/>
              <a:buNone/>
            </a:pPr>
            <a:endParaRPr lang="en-US" altLang="en-US" smtClean="0"/>
          </a:p>
        </p:txBody>
      </p:sp>
      <p:pic>
        <p:nvPicPr>
          <p:cNvPr id="10244" name="Picture 7" descr="D:\PICTURES\Beautiful-Blue-Tulip-Flower-H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144000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23151" y="142852"/>
            <a:ext cx="5792055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5400" dirty="0" smtClean="0">
                <a:solidFill>
                  <a:schemeClr val="bg1"/>
                </a:solidFill>
                <a:cs typeface="B Titr" pitchFamily="2" charset="-78"/>
              </a:rPr>
              <a:t>با سپاس و موفق باشید</a:t>
            </a:r>
            <a:endParaRPr lang="fa-IR" sz="5400" dirty="0">
              <a:solidFill>
                <a:schemeClr val="bg1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H:\كارشناس مراقب سلامت\كارشناس مراقب سلامت\type-2-diabetes-symptom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286807" cy="6000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85860"/>
            <a:ext cx="8786842" cy="1928826"/>
          </a:xfrm>
        </p:spPr>
        <p:txBody>
          <a:bodyPr>
            <a:normAutofit/>
          </a:bodyPr>
          <a:lstStyle/>
          <a:p>
            <a:pPr algn="ctr"/>
            <a:r>
              <a:rPr lang="fa-IR" sz="4800" b="1" dirty="0" smtClean="0">
                <a:solidFill>
                  <a:schemeClr val="bg1"/>
                </a:solidFill>
                <a:cs typeface="B Titr" pitchFamily="2" charset="-78"/>
              </a:rPr>
              <a:t>برنامه كشوري پيشگيري و كنترل ديابت </a:t>
            </a:r>
            <a:endParaRPr lang="fa-IR" sz="4800" b="1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42910" y="3571876"/>
            <a:ext cx="7643866" cy="2143140"/>
          </a:xfrm>
        </p:spPr>
        <p:txBody>
          <a:bodyPr>
            <a:normAutofit/>
          </a:bodyPr>
          <a:lstStyle/>
          <a:p>
            <a:pPr algn="r"/>
            <a:r>
              <a:rPr lang="fa-IR" sz="3200" dirty="0" smtClean="0">
                <a:solidFill>
                  <a:srgbClr val="FFFF00"/>
                </a:solidFill>
                <a:cs typeface="B Titr" pitchFamily="2" charset="-78"/>
              </a:rPr>
              <a:t>گروه های هدف : </a:t>
            </a:r>
          </a:p>
          <a:p>
            <a:pPr algn="r">
              <a:buFont typeface="Wingdings" pitchFamily="2" charset="2"/>
              <a:buChar char="q"/>
            </a:pP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افراد 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30 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سال و بیشتر</a:t>
            </a:r>
          </a:p>
          <a:p>
            <a:pPr algn="r">
              <a:buFont typeface="Wingdings" pitchFamily="2" charset="2"/>
              <a:buChar char="q"/>
            </a:pP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2600" dirty="0" smtClean="0">
                <a:solidFill>
                  <a:schemeClr val="bg1"/>
                </a:solidFill>
                <a:cs typeface="B Titr" pitchFamily="2" charset="-78"/>
              </a:rPr>
              <a:t>زنان باردار</a:t>
            </a:r>
            <a:endParaRPr lang="fa-IR" sz="2600" dirty="0">
              <a:solidFill>
                <a:schemeClr val="bg1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2984"/>
          </a:xfrm>
        </p:spPr>
        <p:txBody>
          <a:bodyPr/>
          <a:lstStyle/>
          <a:p>
            <a:pPr algn="r"/>
            <a:r>
              <a:rPr lang="fa-IR" dirty="0" smtClean="0">
                <a:solidFill>
                  <a:srgbClr val="FFFF00"/>
                </a:solidFill>
                <a:cs typeface="B Titr" pitchFamily="2" charset="-78"/>
              </a:rPr>
              <a:t>تاریخچه</a:t>
            </a:r>
            <a:endParaRPr lang="fa-IR" dirty="0">
              <a:solidFill>
                <a:srgbClr val="FFFF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14422"/>
            <a:ext cx="8715404" cy="5072098"/>
          </a:xfrm>
        </p:spPr>
        <p:txBody>
          <a:bodyPr>
            <a:normAutofit/>
          </a:bodyPr>
          <a:lstStyle/>
          <a:p>
            <a:r>
              <a:rPr lang="fa-IR" b="1" dirty="0" smtClean="0">
                <a:solidFill>
                  <a:srgbClr val="FF6699"/>
                </a:solidFill>
                <a:cs typeface="B Titr" pitchFamily="2" charset="-78"/>
              </a:rPr>
              <a:t>سال1383 : </a:t>
            </a: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ادغام برنامه کشوری پیشگیری و کنترل بیماری دیابت در سیستم سلامت کشور</a:t>
            </a:r>
          </a:p>
          <a:p>
            <a:pPr>
              <a:buNone/>
            </a:pPr>
            <a:endParaRPr lang="fa-IR" b="1" dirty="0" smtClean="0">
              <a:solidFill>
                <a:schemeClr val="bg1"/>
              </a:solidFill>
              <a:cs typeface="B Nazanin" pitchFamily="2" charset="-78"/>
            </a:endParaRPr>
          </a:p>
          <a:p>
            <a:r>
              <a:rPr lang="fa-IR" b="1" dirty="0" smtClean="0">
                <a:solidFill>
                  <a:srgbClr val="FF6699"/>
                </a:solidFill>
                <a:cs typeface="B Titr" pitchFamily="2" charset="-78"/>
              </a:rPr>
              <a:t>فاز 1: </a:t>
            </a: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اجرا در روستاها</a:t>
            </a:r>
          </a:p>
          <a:p>
            <a:pPr lvl="1"/>
            <a:r>
              <a:rPr lang="fa-IR" b="1" dirty="0" smtClean="0">
                <a:solidFill>
                  <a:schemeClr val="bg1"/>
                </a:solidFill>
                <a:latin typeface="2  Nazanin"/>
                <a:cs typeface="B Nazanin" pitchFamily="2" charset="-78"/>
              </a:rPr>
              <a:t>وجود شبكه منسجم و جامع بهداشتي درماني در سراسر مناطق روستائي</a:t>
            </a:r>
          </a:p>
          <a:p>
            <a:pPr lvl="1"/>
            <a:r>
              <a:rPr lang="fa-IR" b="1" dirty="0" smtClean="0">
                <a:solidFill>
                  <a:schemeClr val="bg1"/>
                </a:solidFill>
                <a:latin typeface="2  Nazanin"/>
                <a:cs typeface="B Nazanin" pitchFamily="2" charset="-78"/>
              </a:rPr>
              <a:t>دسترسي محدود ساكنين مناطق روستائي كشور به خدمات تخصصي</a:t>
            </a:r>
          </a:p>
          <a:p>
            <a:pPr lvl="1"/>
            <a:r>
              <a:rPr lang="fa-IR" b="1" dirty="0" smtClean="0">
                <a:solidFill>
                  <a:schemeClr val="bg1"/>
                </a:solidFill>
                <a:latin typeface="2  Nazanin"/>
                <a:cs typeface="B Nazanin" pitchFamily="2" charset="-78"/>
              </a:rPr>
              <a:t>عدم وجود منابع مالي كافي</a:t>
            </a:r>
          </a:p>
          <a:p>
            <a:pPr lvl="1">
              <a:buNone/>
            </a:pPr>
            <a:endParaRPr lang="fa-IR" b="1" dirty="0" smtClean="0">
              <a:solidFill>
                <a:schemeClr val="bg1"/>
              </a:solidFill>
              <a:cs typeface="B Nazanin" pitchFamily="2" charset="-78"/>
            </a:endParaRPr>
          </a:p>
          <a:p>
            <a:r>
              <a:rPr lang="fa-IR" b="1" dirty="0" smtClean="0">
                <a:solidFill>
                  <a:srgbClr val="FF6699"/>
                </a:solidFill>
                <a:cs typeface="B Titr" pitchFamily="2" charset="-78"/>
              </a:rPr>
              <a:t>فاز 2: </a:t>
            </a: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اجرا در شهرهای با جمعیت بیش از یک میلیون </a:t>
            </a:r>
          </a:p>
          <a:p>
            <a:pPr>
              <a:buNone/>
            </a:pPr>
            <a:r>
              <a:rPr lang="fa-IR" sz="2400" b="1" dirty="0" smtClean="0">
                <a:solidFill>
                  <a:schemeClr val="bg1"/>
                </a:solidFill>
                <a:cs typeface="B Nazanin" pitchFamily="2" charset="-78"/>
              </a:rPr>
              <a:t>                       (</a:t>
            </a:r>
            <a:r>
              <a:rPr lang="fa-IR" sz="2400" dirty="0" smtClean="0">
                <a:solidFill>
                  <a:schemeClr val="bg1"/>
                </a:solidFill>
                <a:cs typeface="B Nazanin" pitchFamily="2" charset="-78"/>
              </a:rPr>
              <a:t>با استفاده از شبکه بهداشتی درمانی و بخش خصوصی)</a:t>
            </a:r>
            <a:endParaRPr lang="fa-IR" b="1" dirty="0" smtClean="0">
              <a:solidFill>
                <a:schemeClr val="bg1"/>
              </a:solidFill>
              <a:cs typeface="B Nazanin" pitchFamily="2" charset="-78"/>
            </a:endParaRPr>
          </a:p>
          <a:p>
            <a:r>
              <a:rPr lang="fa-IR" b="1" dirty="0" smtClean="0">
                <a:solidFill>
                  <a:srgbClr val="FF6699"/>
                </a:solidFill>
                <a:cs typeface="B Titr" pitchFamily="2" charset="-78"/>
              </a:rPr>
              <a:t>حاشیه شهرها و شهرهای زیر 50000 نفر جمعیت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857232"/>
          </a:xfrm>
        </p:spPr>
        <p:txBody>
          <a:bodyPr>
            <a:normAutofit/>
          </a:bodyPr>
          <a:lstStyle/>
          <a:p>
            <a:pPr algn="ctr"/>
            <a:r>
              <a:rPr lang="fa-IR" sz="3600" b="1" dirty="0" smtClean="0">
                <a:solidFill>
                  <a:srgbClr val="FFFF00"/>
                </a:solidFill>
                <a:cs typeface="B Titr" pitchFamily="2" charset="-78"/>
              </a:rPr>
              <a:t>اجرای برنامه دیابت در شهرهای بزرگ</a:t>
            </a:r>
            <a:endParaRPr lang="fa-I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142984"/>
            <a:ext cx="8358246" cy="1000132"/>
          </a:xfrm>
          <a:solidFill>
            <a:srgbClr val="99CCFF"/>
          </a:solidFill>
          <a:ln>
            <a:solidFill>
              <a:srgbClr val="FFFF00"/>
            </a:solidFill>
          </a:ln>
        </p:spPr>
        <p:txBody>
          <a:bodyPr/>
          <a:lstStyle/>
          <a:p>
            <a:pPr algn="ctr"/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طراحی برنامه به گونه ایست که می توان  ازآن به عنوان بستری مناسب برای ادغام دیگر مشکلات غیرواگیر سود برد.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85720" y="2357430"/>
            <a:ext cx="5214974" cy="377667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سرطان ها </a:t>
            </a:r>
            <a:r>
              <a:rPr lang="fa-IR" dirty="0" smtClean="0">
                <a:solidFill>
                  <a:schemeClr val="bg1"/>
                </a:solidFill>
                <a:cs typeface="B Nazanin" pitchFamily="2" charset="-78"/>
              </a:rPr>
              <a:t>( پستان، کولورکتال و سرویکس)</a:t>
            </a:r>
          </a:p>
          <a:p>
            <a:pPr marL="514350" indent="-514350">
              <a:buFont typeface="+mj-lt"/>
              <a:buAutoNum type="arabicParenR"/>
            </a:pP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بیماری های مزمن ریوی</a:t>
            </a:r>
          </a:p>
          <a:p>
            <a:pPr marL="514350" indent="-514350">
              <a:buFont typeface="+mj-lt"/>
              <a:buAutoNum type="arabicParenR"/>
            </a:pP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مشکلات قلبی عروقی</a:t>
            </a:r>
          </a:p>
          <a:p>
            <a:pPr marL="514350" indent="-514350">
              <a:buFont typeface="+mj-lt"/>
              <a:buAutoNum type="arabicParenR"/>
            </a:pP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بیماری های موسکولواسکلتال</a:t>
            </a:r>
          </a:p>
          <a:p>
            <a:pPr marL="514350" indent="-514350">
              <a:buFont typeface="+mj-lt"/>
              <a:buAutoNum type="arabicParenR"/>
            </a:pP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برنامه سلامت چشم</a:t>
            </a:r>
          </a:p>
          <a:p>
            <a:pPr marL="514350" indent="-514350">
              <a:buFont typeface="+mj-lt"/>
              <a:buAutoNum type="arabicParenR"/>
            </a:pP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برنامه سلامت گوش</a:t>
            </a:r>
            <a:endParaRPr lang="fa-IR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>
          <a:xfrm>
            <a:off x="4953000" y="2357430"/>
            <a:ext cx="3733800" cy="377667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بیماری دیابت</a:t>
            </a:r>
          </a:p>
          <a:p>
            <a:pPr marL="514350" indent="-514350">
              <a:buFont typeface="+mj-lt"/>
              <a:buAutoNum type="arabicParenR"/>
            </a:pP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وضعیت پره دیابتی</a:t>
            </a:r>
          </a:p>
          <a:p>
            <a:pPr marL="514350" indent="-514350">
              <a:buFont typeface="+mj-lt"/>
              <a:buAutoNum type="arabicParenR"/>
            </a:pP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دیابت بارداری</a:t>
            </a:r>
          </a:p>
          <a:p>
            <a:pPr marL="514350" indent="-514350">
              <a:buFont typeface="+mj-lt"/>
              <a:buAutoNum type="arabicParenR"/>
            </a:pP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فشارخون بالا</a:t>
            </a:r>
          </a:p>
          <a:p>
            <a:pPr marL="514350" indent="-514350">
              <a:buFont typeface="+mj-lt"/>
              <a:buAutoNum type="arabicParenR"/>
            </a:pP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اضافه وزن و چاقی</a:t>
            </a:r>
          </a:p>
          <a:p>
            <a:pPr marL="514350" indent="-514350">
              <a:buFont typeface="+mj-lt"/>
              <a:buAutoNum type="arabicParenR"/>
            </a:pP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دیسلیپیدمی</a:t>
            </a:r>
          </a:p>
          <a:p>
            <a:pPr marL="514350" indent="-514350">
              <a:buFont typeface="+mj-lt"/>
              <a:buAutoNum type="arabicParenR"/>
            </a:pP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بیماری مزمن کلیوی</a:t>
            </a: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1985" y="2357430"/>
            <a:ext cx="91859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7200" dirty="0" smtClean="0">
                <a:solidFill>
                  <a:srgbClr val="FFFF00"/>
                </a:solidFill>
                <a:cs typeface="B Titr" pitchFamily="2" charset="-78"/>
              </a:rPr>
              <a:t>روند اجرای برنامه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642918"/>
            <a:ext cx="7000924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اطلاع رساني همگاني و ارتقا دانش عمومي در ارتباط با ديابت و شناسايي عوامل خطر بیماری های غیرواگیر </a:t>
            </a:r>
            <a:r>
              <a:rPr lang="en-US" b="1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endParaRPr lang="fa-IR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solidFill>
                  <a:srgbClr val="3333CC"/>
                </a:solidFill>
                <a:cs typeface="B Nazanin" pitchFamily="2" charset="-78"/>
              </a:rPr>
              <a:t>فلوچارت غربالگري و بيماريابي و مراقبت در شهرها </a:t>
            </a:r>
            <a:endParaRPr lang="fa-IR" sz="2400" b="1" dirty="0">
              <a:solidFill>
                <a:srgbClr val="3333CC"/>
              </a:solidFill>
              <a:cs typeface="B Nazanin" pitchFamily="2" charset="-78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4537075" y="1463661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928794" y="1643050"/>
            <a:ext cx="550072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- مراجعه واجدين شرايط</a:t>
            </a:r>
          </a:p>
          <a:p>
            <a:pPr algn="ctr"/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-اخذ </a:t>
            </a:r>
            <a:r>
              <a:rPr lang="fa-IR" b="1" dirty="0">
                <a:solidFill>
                  <a:schemeClr val="tx1"/>
                </a:solidFill>
                <a:cs typeface="B Nazanin" pitchFamily="2" charset="-78"/>
              </a:rPr>
              <a:t>شرح </a:t>
            </a:r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حال، اندازه </a:t>
            </a:r>
            <a:r>
              <a:rPr lang="fa-IR" b="1" dirty="0">
                <a:solidFill>
                  <a:schemeClr val="tx1"/>
                </a:solidFill>
                <a:cs typeface="B Nazanin" pitchFamily="2" charset="-78"/>
              </a:rPr>
              <a:t>گيري </a:t>
            </a:r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قد، وزن ، دور كمر و فشارخون</a:t>
            </a:r>
            <a:endParaRPr lang="fa-IR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500430" y="2714620"/>
            <a:ext cx="2428892" cy="1428760"/>
          </a:xfrm>
          <a:prstGeom prst="flowChartDecision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آیا حداقل</a:t>
            </a:r>
            <a:r>
              <a:rPr kumimoji="0" lang="fa-IR" sz="1600" b="1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 ي</a:t>
            </a:r>
            <a:r>
              <a:rPr kumimoji="0" lang="fa-IR" sz="1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کی از عوامل خطر ديابت را دارد؟</a:t>
            </a:r>
            <a:endParaRPr kumimoji="0" lang="fa-IR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Arrow Connector 20"/>
          <p:cNvCxnSpPr>
            <a:stCxn id="1027" idx="1"/>
          </p:cNvCxnSpPr>
          <p:nvPr/>
        </p:nvCxnSpPr>
        <p:spPr>
          <a:xfrm rot="10800000" flipV="1">
            <a:off x="3071802" y="3429000"/>
            <a:ext cx="428628" cy="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071802" y="2786058"/>
            <a:ext cx="785818" cy="369332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a-IR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B Nazanin" pitchFamily="2" charset="-78"/>
              </a:rPr>
              <a:t>خير</a:t>
            </a:r>
            <a:endParaRPr lang="fa-IR" dirty="0">
              <a:solidFill>
                <a:schemeClr val="bg1"/>
              </a:solidFill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928662" y="3000372"/>
            <a:ext cx="2000264" cy="928694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آموزش همگاني براي داشتن روش زندگي سالم</a:t>
            </a:r>
            <a:endParaRPr kumimoji="0" lang="fa-I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429256" y="3857628"/>
            <a:ext cx="785818" cy="369332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algn="ctr"/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بلي</a:t>
            </a:r>
            <a:endParaRPr lang="fa-IR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285852" y="4500570"/>
            <a:ext cx="678661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معرفي به آزمايشگاه جهت انجام آزمايش هاي قند ، كراتينين و لیپیدها</a:t>
            </a:r>
            <a:endParaRPr kumimoji="0" lang="fa-IR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Straight Arrow Connector 51"/>
          <p:cNvCxnSpPr>
            <a:stCxn id="1027" idx="2"/>
          </p:cNvCxnSpPr>
          <p:nvPr/>
        </p:nvCxnSpPr>
        <p:spPr>
          <a:xfrm rot="5400000">
            <a:off x="4571999" y="4286257"/>
            <a:ext cx="28575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3286116" y="5500702"/>
            <a:ext cx="2928958" cy="571504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ارائه نتایج آزمايش به پزشك</a:t>
            </a:r>
            <a:endParaRPr kumimoji="0" lang="fa-IR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rot="5400000">
            <a:off x="4501356" y="507128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>
            <a:off x="4577557" y="2494749"/>
            <a:ext cx="2762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0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0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0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allAtOnce" animBg="1"/>
      <p:bldP spid="15" grpId="0" build="p" animBg="1"/>
      <p:bldP spid="1027" grpId="0" build="p" animBg="1"/>
      <p:bldP spid="31" grpId="0" build="p" animBg="1"/>
      <p:bldP spid="1030" grpId="0" build="p" animBg="1"/>
      <p:bldP spid="48" grpId="0" build="p" animBg="1"/>
      <p:bldP spid="1031" grpId="0" build="p" animBg="1"/>
      <p:bldP spid="1032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285720" y="285728"/>
            <a:ext cx="8358246" cy="857250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آيا نتيجة حداقل يك آزمايش غير طبيعي است؟</a:t>
            </a:r>
            <a:endParaRPr kumimoji="0" lang="fa-I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428596" y="1643050"/>
            <a:ext cx="995341" cy="2928958"/>
          </a:xfrm>
          <a:prstGeom prst="flowChartProcess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a-I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 Nazanin" pitchFamily="2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ساير آزمايش ها به تنهائي يا همراه با قند، مختل هستند.</a:t>
            </a:r>
            <a:endParaRPr kumimoji="0" lang="fa-I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643042" y="1643050"/>
            <a:ext cx="1562100" cy="2928958"/>
          </a:xfrm>
          <a:prstGeom prst="flowChartInputOutput">
            <a:avLst/>
          </a:prstGeom>
          <a:solidFill>
            <a:srgbClr val="66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a-I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 Nazanin" pitchFamily="2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فقط قند ناشتا بيش از 126 ميلي گرم در دسي ليتر  </a:t>
            </a:r>
            <a:endParaRPr kumimoji="0" lang="fa-I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3000364" y="1643050"/>
            <a:ext cx="1800225" cy="3000396"/>
          </a:xfrm>
          <a:prstGeom prst="flowChartInputOutput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a-I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 Nazanin" pitchFamily="2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فقط قندناشتا مساوي يا بيش از 100 و كمتر از 126 است.</a:t>
            </a:r>
            <a:endParaRPr kumimoji="0" lang="fa-I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4786314" y="1643050"/>
            <a:ext cx="1928826" cy="3000396"/>
          </a:xfrm>
          <a:prstGeom prst="flowChartTerminator">
            <a:avLst/>
          </a:prstGeom>
          <a:solidFill>
            <a:srgbClr val="66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پايان غربالگري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در صورتي كه 25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BMI&gt;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 است.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توصيه به شركت در دوره هاي آموزش تغذيه و مراجعه در نوبت بعدي غربالگري</a:t>
            </a:r>
            <a:endParaRPr kumimoji="0" lang="fa-IR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6858016" y="1643050"/>
            <a:ext cx="1785950" cy="3071834"/>
          </a:xfrm>
          <a:prstGeom prst="flowChartTerminator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پايان غربالگري در صورتي كه ميزان 25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BMI&lt;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 است.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fa-IR" sz="1600" b="1" dirty="0" smtClean="0">
              <a:latin typeface="Calibri" pitchFamily="34" charset="0"/>
              <a:ea typeface="Arial" pitchFamily="34" charset="0"/>
              <a:cs typeface="B Nazanin" pitchFamily="2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توصيه به مراجعه در نوبت بعدي غربالگري عمومي</a:t>
            </a:r>
            <a:endParaRPr kumimoji="0" lang="fa-IR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2910" y="1071546"/>
            <a:ext cx="857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بلي</a:t>
            </a:r>
            <a:endParaRPr lang="fa-IR" dirty="0">
              <a:solidFill>
                <a:schemeClr val="bg1"/>
              </a:solidFill>
              <a:cs typeface="B Nazanin" pitchFamily="2" charset="-78"/>
            </a:endParaRPr>
          </a:p>
        </p:txBody>
      </p:sp>
      <p:cxnSp>
        <p:nvCxnSpPr>
          <p:cNvPr id="13" name="Straight Arrow Connector 12"/>
          <p:cNvCxnSpPr>
            <a:stCxn id="15362" idx="2"/>
          </p:cNvCxnSpPr>
          <p:nvPr/>
        </p:nvCxnSpPr>
        <p:spPr>
          <a:xfrm rot="16200000" flipH="1">
            <a:off x="5893600" y="-285779"/>
            <a:ext cx="428634" cy="32861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5366" idx="0"/>
          </p:cNvCxnSpPr>
          <p:nvPr/>
        </p:nvCxnSpPr>
        <p:spPr>
          <a:xfrm>
            <a:off x="4500562" y="1142984"/>
            <a:ext cx="1250165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5362" idx="2"/>
          </p:cNvCxnSpPr>
          <p:nvPr/>
        </p:nvCxnSpPr>
        <p:spPr>
          <a:xfrm rot="5400000">
            <a:off x="4018353" y="1125122"/>
            <a:ext cx="428634" cy="464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362" idx="2"/>
          </p:cNvCxnSpPr>
          <p:nvPr/>
        </p:nvCxnSpPr>
        <p:spPr>
          <a:xfrm rot="5400000">
            <a:off x="3268253" y="375024"/>
            <a:ext cx="428636" cy="19645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2268121" y="-410788"/>
            <a:ext cx="500074" cy="36076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358082" y="1071546"/>
            <a:ext cx="7858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a-IR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B Nazanin" pitchFamily="2" charset="-78"/>
              </a:rPr>
              <a:t>خير</a:t>
            </a:r>
            <a:endParaRPr lang="fa-IR" dirty="0">
              <a:solidFill>
                <a:schemeClr val="bg1"/>
              </a:solidFill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2714612" y="4857760"/>
            <a:ext cx="2214578" cy="714380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ورود به برنامه درماني افراد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 پره ديابتي    </a:t>
            </a:r>
            <a:endParaRPr kumimoji="0" lang="fa-I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5400000">
            <a:off x="3608381" y="4749809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428596" y="4786322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</a:t>
            </a:r>
            <a:endParaRPr lang="fa-IR" sz="20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500166" y="4786322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</a:t>
            </a:r>
            <a:endParaRPr lang="fa-IR" sz="20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6215074" y="4786322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</a:t>
            </a:r>
            <a:endParaRPr lang="fa-IR" sz="2000" b="1" dirty="0">
              <a:solidFill>
                <a:schemeClr val="tx1"/>
              </a:solidFill>
            </a:endParaRPr>
          </a:p>
        </p:txBody>
      </p:sp>
      <p:cxnSp>
        <p:nvCxnSpPr>
          <p:cNvPr id="48" name="Straight Arrow Connector 47"/>
          <p:cNvCxnSpPr>
            <a:stCxn id="15363" idx="2"/>
            <a:endCxn id="42" idx="0"/>
          </p:cNvCxnSpPr>
          <p:nvPr/>
        </p:nvCxnSpPr>
        <p:spPr>
          <a:xfrm rot="5400000">
            <a:off x="798875" y="4658930"/>
            <a:ext cx="214314" cy="40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2056186" y="4658930"/>
            <a:ext cx="214314" cy="40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4018352" y="1125128"/>
            <a:ext cx="428634" cy="464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929190" y="5214950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36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536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53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153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animBg="1"/>
      <p:bldP spid="15363" grpId="0" build="p" animBg="1"/>
      <p:bldP spid="15364" grpId="0" build="p" animBg="1"/>
      <p:bldP spid="15365" grpId="0" build="p" animBg="1"/>
      <p:bldP spid="15366" grpId="0" build="p" animBg="1"/>
      <p:bldP spid="15367" grpId="0" build="p" animBg="1"/>
      <p:bldP spid="11" grpId="0" build="p"/>
      <p:bldP spid="32" grpId="0" build="p"/>
      <p:bldP spid="15369" grpId="0" build="p" animBg="1"/>
      <p:bldP spid="42" grpId="0" build="p" animBg="1"/>
      <p:bldP spid="44" grpId="0" build="p" animBg="1"/>
      <p:bldP spid="4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000496" y="0"/>
            <a:ext cx="1214446" cy="11429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</a:t>
            </a:r>
            <a:endParaRPr lang="fa-IR" b="1" dirty="0">
              <a:solidFill>
                <a:schemeClr val="tx1"/>
              </a:solidFill>
            </a:endParaRPr>
          </a:p>
        </p:txBody>
      </p:sp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1785918" y="1785926"/>
            <a:ext cx="5857916" cy="3571900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a-I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معرفي به كارشناس تغذيه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a-I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مشاوره با كارشناس ورزشي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a-I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مراكز آموزش شيوه هاي صحيح زندگي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a-I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توصيه به مراجعه سالانه براي آزمايش قند ناشتا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4358480" y="142794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1263</TotalTime>
  <Words>724</Words>
  <Application>Microsoft Office PowerPoint</Application>
  <PresentationFormat>On-screen Show (4:3)</PresentationFormat>
  <Paragraphs>132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2  Nazanin</vt:lpstr>
      <vt:lpstr>Arial</vt:lpstr>
      <vt:lpstr>B Nazanin</vt:lpstr>
      <vt:lpstr>B Titr</vt:lpstr>
      <vt:lpstr>Calibri</vt:lpstr>
      <vt:lpstr>Franklin Gothic Book</vt:lpstr>
      <vt:lpstr>Perpetua</vt:lpstr>
      <vt:lpstr>Tahoma</vt:lpstr>
      <vt:lpstr>Times New Roman</vt:lpstr>
      <vt:lpstr>Wingdings</vt:lpstr>
      <vt:lpstr>Wingdings 2</vt:lpstr>
      <vt:lpstr>Equity</vt:lpstr>
      <vt:lpstr>PowerPoint Presentation</vt:lpstr>
      <vt:lpstr>PowerPoint Presentation</vt:lpstr>
      <vt:lpstr>برنامه كشوري پيشگيري و كنترل ديابت </vt:lpstr>
      <vt:lpstr>تاریخچه</vt:lpstr>
      <vt:lpstr>اجرای برنامه دیابت در شهرهای بزرگ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تیم های اجرائی برنامه  </vt:lpstr>
      <vt:lpstr>      پايش و ارزشيابي نحوه اجراي برنامه </vt:lpstr>
      <vt:lpstr>PowerPoint Presentation</vt:lpstr>
      <vt:lpstr>PowerPoint Presentation</vt:lpstr>
    </vt:vector>
  </TitlesOfParts>
  <Company>health.gov.ir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برنامه كشوري پيشگيري و كنترل ديابت</dc:title>
  <dc:creator>a-mahdavi</dc:creator>
  <cp:lastModifiedBy>Trans24</cp:lastModifiedBy>
  <cp:revision>236</cp:revision>
  <dcterms:created xsi:type="dcterms:W3CDTF">2009-11-05T09:44:49Z</dcterms:created>
  <dcterms:modified xsi:type="dcterms:W3CDTF">2015-02-28T19:42:45Z</dcterms:modified>
</cp:coreProperties>
</file>